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70" r:id="rId5"/>
    <p:sldId id="263" r:id="rId6"/>
    <p:sldId id="268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C70489-7B77-9276-5AFE-E5B1F1897729}" name="Katie Erofeeva" initials="KE" userId="S::erofeevak@iata.org::9bb4228e-397b-48a3-9610-2a1c04e66a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1FA"/>
    <a:srgbClr val="F04632"/>
    <a:srgbClr val="0377B5"/>
    <a:srgbClr val="11A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A39E-74EA-2940-8DFD-CEDED66EE5B9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1CDD-EED7-6A47-8F70-0F65E6EC4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A267-1F74-D94C-986F-EC0CAE74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BEBE1-185C-9649-8D9B-6FA130480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A7A9F-5B7A-AF45-A130-80751079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8047D-868D-3C4E-A067-C30CBF44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0B97-8E5F-8342-BF1D-EAC9DCD1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1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8E93-99C0-4F4C-AB37-E7291711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B1897-B888-9346-92AF-5C8F2BD9E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829AB-B605-0F40-A69E-092C95D1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2DFD7-2EBB-1542-9872-BC75504D2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5B0D-8F95-3C4D-B876-789FE7E7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8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E69C5F-9C73-6E4E-8B50-3FBDEC5AF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72EEE-F983-CD47-B2CF-64B361C85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E8F8A-F341-C845-95EF-C41D993CD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31E72-2744-964D-9031-6AF76ECD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4DB0-3FA6-334B-BD52-6B7321FA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0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338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194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85F9-31B5-2540-B937-EA189AF5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A9B0-BBB7-6441-A559-3E340EF86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7C409-8C8B-6D43-99F1-CFD69ACA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7BCF6-BAE8-774D-A156-D3DAFAB6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4C072-1B3F-3A41-9084-C3E7547A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9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E67F-593F-EC41-8FB9-B4BB77B9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1F5F7-FC2F-B04F-954D-0E4108387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5C9DC-B6B9-E744-B57C-6E1CF254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A2E35-DC52-AE4F-B2BE-1380251A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57538-E9F9-4A4C-80C8-1B759169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46C2-D2AC-3F4A-9152-1BBD833C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EB2B0-1F1B-544F-9AC8-CAB04FBA9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8D01B-1E76-F24C-AD52-3B0280C58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5F1D-CA19-5C4E-ABEB-1BFF0AAD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2948D-B283-E44A-A733-DE041E44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6F90B-9FFA-284F-ADB8-6ABE41E2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9F75-DA2B-234A-9C61-48B5561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A76B8-9A70-1349-9361-3898E6329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A3219-9962-3E40-9B95-7C6812A7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D3D70-833C-804D-8186-A87B851EF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109F6-B728-A44D-8866-45C5DE5B4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EA5748-FCFD-1946-86B9-EFA453CB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D07FCD-BE1A-EF46-BADD-202B0CAC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02895-6A96-1141-B139-B281BD07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5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D82C-779A-3441-A481-F4CEA93C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93E3AB-D40D-DC40-B83D-781475DA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A22AC-71E9-1F43-9171-E51EA1A6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691AC-9D3D-564D-BB81-A0C52F67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2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FE447-058A-B74D-ACD9-4CE8A439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E819E-20ED-D844-9FC9-5E5BBF2C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4871E-3217-2B40-9D4B-E4008C76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3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C92B6-598D-AC43-A015-04EE99F6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0D2CA-D26E-6544-A28C-B5D3935D3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C80F2-4EB1-B84D-8A93-3719CE2B7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5085C-D62B-414B-A689-AF4CBCE0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7F2E5-9B87-044B-9073-49B20FEA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94D1C-5337-1345-8A82-5B44A2D6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EF8FB-957A-524C-847C-3BCB1CA0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1AD8C-1A85-6844-99D4-7AAAC5254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76A07-30D2-0642-B2B5-D7C9E4727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8B9AD-3990-D242-A1A7-516C82C7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8F2C8-3C11-D846-897B-54027748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4597D-B6BA-C244-BEBC-0D047A89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5A0B9-3AAB-C54E-9711-C32748F2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18C2A-84AE-0349-8EBF-E96AAA33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906F8-31E9-0C45-B971-D604C18EA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E84AD-91E6-3640-8455-81BD6F308BB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6DBB-A29C-3946-A68B-63DCA80A0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66EA6-526D-6E40-AC1A-335523FF3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1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iata.org/en/events/all/wsoc/#tab-1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F29A077F-E2DE-5823-C2B0-FFE1DF0760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64"/>
          <a:stretch/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sp>
        <p:nvSpPr>
          <p:cNvPr id="4" name="GRADIENT" hidden="1">
            <a:extLst>
              <a:ext uri="{FF2B5EF4-FFF2-40B4-BE49-F238E27FC236}">
                <a16:creationId xmlns:a16="http://schemas.microsoft.com/office/drawing/2014/main" id="{1142C517-9ED3-90E5-6613-B0E64393C3DF}"/>
              </a:ext>
            </a:extLst>
          </p:cNvPr>
          <p:cNvSpPr/>
          <p:nvPr/>
        </p:nvSpPr>
        <p:spPr>
          <a:xfrm>
            <a:off x="0" y="1"/>
            <a:ext cx="12191999" cy="685799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3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RADIENT">
            <a:extLst>
              <a:ext uri="{FF2B5EF4-FFF2-40B4-BE49-F238E27FC236}">
                <a16:creationId xmlns:a16="http://schemas.microsoft.com/office/drawing/2014/main" id="{6B467A31-9218-FF64-B259-393D91CBDF9B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33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RADIENT">
            <a:extLst>
              <a:ext uri="{FF2B5EF4-FFF2-40B4-BE49-F238E27FC236}">
                <a16:creationId xmlns:a16="http://schemas.microsoft.com/office/drawing/2014/main" id="{813B041E-AFBA-0BD9-EC13-AD58880A79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47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Location, Date">
            <a:extLst>
              <a:ext uri="{FF2B5EF4-FFF2-40B4-BE49-F238E27FC236}">
                <a16:creationId xmlns:a16="http://schemas.microsoft.com/office/drawing/2014/main" id="{FD097587-D05D-4458-B1AF-E8ACBEFDA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999" y="3215020"/>
            <a:ext cx="6369121" cy="850297"/>
          </a:xfrm>
        </p:spPr>
        <p:txBody>
          <a:bodyPr>
            <a:normAutofit/>
          </a:bodyPr>
          <a:lstStyle/>
          <a:p>
            <a:r>
              <a:rPr lang="en-US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Xiamen, China </a:t>
            </a:r>
          </a:p>
          <a:p>
            <a:r>
              <a:rPr lang="en-US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14-16 October 2025</a:t>
            </a:r>
          </a:p>
        </p:txBody>
      </p:sp>
      <p:sp>
        <p:nvSpPr>
          <p:cNvPr id="35" name="IATA logo">
            <a:extLst>
              <a:ext uri="{FF2B5EF4-FFF2-40B4-BE49-F238E27FC236}">
                <a16:creationId xmlns:a16="http://schemas.microsoft.com/office/drawing/2014/main" id="{32CEF7D5-037E-404D-B964-AAAAD721CD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84316" y="5377997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E242B1F-447C-C2FD-5776-51AA6272A986}"/>
              </a:ext>
            </a:extLst>
          </p:cNvPr>
          <p:cNvSpPr txBox="1"/>
          <p:nvPr/>
        </p:nvSpPr>
        <p:spPr>
          <a:xfrm>
            <a:off x="0" y="4563646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  Promotional Kit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11F086-B55D-A45D-15E0-3AB58219D4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/>
          <a:stretch/>
        </p:blipFill>
        <p:spPr>
          <a:xfrm>
            <a:off x="621468" y="367138"/>
            <a:ext cx="3701151" cy="2349553"/>
          </a:xfrm>
          <a:prstGeom prst="rect">
            <a:avLst/>
          </a:prstGeom>
        </p:spPr>
      </p:pic>
      <p:sp>
        <p:nvSpPr>
          <p:cNvPr id="9" name="Host airline">
            <a:extLst>
              <a:ext uri="{FF2B5EF4-FFF2-40B4-BE49-F238E27FC236}">
                <a16:creationId xmlns:a16="http://schemas.microsoft.com/office/drawing/2014/main" id="{ED26C1B8-75E1-1DA3-D8D4-D904C2C7EA35}"/>
              </a:ext>
            </a:extLst>
          </p:cNvPr>
          <p:cNvSpPr txBox="1">
            <a:spLocks/>
          </p:cNvSpPr>
          <p:nvPr/>
        </p:nvSpPr>
        <p:spPr>
          <a:xfrm>
            <a:off x="8122622" y="5403043"/>
            <a:ext cx="1153269" cy="67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ktiv Grotesk Medium" panose="020B05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ktiv Grotesk Medium" panose="020B0504020202020204" pitchFamily="34" charset="0"/>
              <a:buChar char="▪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Host airline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661AFA-6129-B991-8C78-FF1C7FC8F7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22" t="-11030" r="-693" b="-32421"/>
          <a:stretch/>
        </p:blipFill>
        <p:spPr>
          <a:xfrm>
            <a:off x="7508912" y="5769861"/>
            <a:ext cx="2380691" cy="917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85332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4">
            <a:extLst>
              <a:ext uri="{FF2B5EF4-FFF2-40B4-BE49-F238E27FC236}">
                <a16:creationId xmlns:a16="http://schemas.microsoft.com/office/drawing/2014/main" id="{8D683FED-8EAC-651B-134D-9C3257312740}"/>
              </a:ext>
            </a:extLst>
          </p:cNvPr>
          <p:cNvSpPr txBox="1"/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WSOC!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31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WSOC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31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D31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BE47FF-0545-040E-6D16-52DA222E7064}"/>
              </a:ext>
            </a:extLst>
          </p:cNvPr>
          <p:cNvSpPr txBox="1">
            <a:spLocks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sp>
        <p:nvSpPr>
          <p:cNvPr id="14" name="Footer Placeholder 28">
            <a:extLst>
              <a:ext uri="{FF2B5EF4-FFF2-40B4-BE49-F238E27FC236}">
                <a16:creationId xmlns:a16="http://schemas.microsoft.com/office/drawing/2014/main" id="{2DB8B009-4796-D003-682E-514D296FD1BE}"/>
              </a:ext>
            </a:extLst>
          </p:cNvPr>
          <p:cNvSpPr txBox="1">
            <a:spLocks/>
          </p:cNvSpPr>
          <p:nvPr/>
        </p:nvSpPr>
        <p:spPr>
          <a:xfrm>
            <a:off x="525137" y="6162324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1D31FA"/>
                </a:solidFill>
                <a:latin typeface="Aktiv Grotesk"/>
              </a:rPr>
              <a:t>#IATAWSOC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4305D-E67B-E2D2-502D-C8CD9B5EABFE}"/>
              </a:ext>
            </a:extLst>
          </p:cNvPr>
          <p:cNvGrpSpPr/>
          <p:nvPr/>
        </p:nvGrpSpPr>
        <p:grpSpPr>
          <a:xfrm>
            <a:off x="3140765" y="3508439"/>
            <a:ext cx="5303354" cy="2984436"/>
            <a:chOff x="3140765" y="3508439"/>
            <a:chExt cx="5303354" cy="29844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D808A5-B863-A3C5-0754-8A5F5CA31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0765" y="3508439"/>
              <a:ext cx="5303354" cy="2984436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869C31-B663-49B3-258A-DB6566A6DF9F}"/>
                </a:ext>
              </a:extLst>
            </p:cNvPr>
            <p:cNvSpPr/>
            <p:nvPr/>
          </p:nvSpPr>
          <p:spPr>
            <a:xfrm>
              <a:off x="6487274" y="4006424"/>
              <a:ext cx="1213864" cy="12153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1633B35-887C-BABC-F8E5-82735F1D408D}"/>
                </a:ext>
              </a:extLst>
            </p:cNvPr>
            <p:cNvGrpSpPr/>
            <p:nvPr/>
          </p:nvGrpSpPr>
          <p:grpSpPr>
            <a:xfrm>
              <a:off x="6879123" y="4162129"/>
              <a:ext cx="430165" cy="903908"/>
              <a:chOff x="1306168" y="815353"/>
              <a:chExt cx="991737" cy="197994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1743CEF-7796-7A82-B3FE-3C6584D93F8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307306" y="1808279"/>
                <a:ext cx="985838" cy="987020"/>
              </a:xfrm>
              <a:custGeom>
                <a:avLst/>
                <a:gdLst>
                  <a:gd name="T0" fmla="*/ 0 w 3326"/>
                  <a:gd name="T1" fmla="*/ 0 h 3330"/>
                  <a:gd name="T2" fmla="*/ 0 w 3326"/>
                  <a:gd name="T3" fmla="*/ 1665 h 3330"/>
                  <a:gd name="T4" fmla="*/ 1109 w 3326"/>
                  <a:gd name="T5" fmla="*/ 1665 h 3330"/>
                  <a:gd name="T6" fmla="*/ 1109 w 3326"/>
                  <a:gd name="T7" fmla="*/ 3330 h 3330"/>
                  <a:gd name="T8" fmla="*/ 3326 w 3326"/>
                  <a:gd name="T9" fmla="*/ 3330 h 3330"/>
                  <a:gd name="T10" fmla="*/ 3326 w 3326"/>
                  <a:gd name="T11" fmla="*/ 0 h 3330"/>
                  <a:gd name="T12" fmla="*/ 0 w 3326"/>
                  <a:gd name="T13" fmla="*/ 0 h 3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26" h="3330">
                    <a:moveTo>
                      <a:pt x="0" y="0"/>
                    </a:moveTo>
                    <a:lnTo>
                      <a:pt x="0" y="1665"/>
                    </a:lnTo>
                    <a:lnTo>
                      <a:pt x="1109" y="1665"/>
                    </a:lnTo>
                    <a:lnTo>
                      <a:pt x="1109" y="3330"/>
                    </a:lnTo>
                    <a:lnTo>
                      <a:pt x="3326" y="3330"/>
                    </a:lnTo>
                    <a:lnTo>
                      <a:pt x="33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485A753-F404-21A1-37EA-7EFB72ADB75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06168" y="815353"/>
                <a:ext cx="991737" cy="99292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FF0E5F4-1CB9-3303-6F20-371178F1AF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1685021" y="1351310"/>
                <a:ext cx="230410" cy="460407"/>
              </a:xfrm>
              <a:custGeom>
                <a:avLst/>
                <a:gdLst>
                  <a:gd name="connsiteX0" fmla="*/ 270676 w 270676"/>
                  <a:gd name="connsiteY0" fmla="*/ 0 h 540866"/>
                  <a:gd name="connsiteX1" fmla="*/ 270676 w 270676"/>
                  <a:gd name="connsiteY1" fmla="*/ 270352 h 540866"/>
                  <a:gd name="connsiteX2" fmla="*/ 270514 w 270676"/>
                  <a:gd name="connsiteY2" fmla="*/ 270352 h 540866"/>
                  <a:gd name="connsiteX3" fmla="*/ 270514 w 270676"/>
                  <a:gd name="connsiteY3" fmla="*/ 274419 h 540866"/>
                  <a:gd name="connsiteX4" fmla="*/ 270514 w 270676"/>
                  <a:gd name="connsiteY4" fmla="*/ 540866 h 540866"/>
                  <a:gd name="connsiteX5" fmla="*/ 5653 w 270676"/>
                  <a:gd name="connsiteY5" fmla="*/ 324752 h 540866"/>
                  <a:gd name="connsiteX6" fmla="*/ 178 w 270676"/>
                  <a:gd name="connsiteY6" fmla="*/ 270352 h 540866"/>
                  <a:gd name="connsiteX7" fmla="*/ 0 w 270676"/>
                  <a:gd name="connsiteY7" fmla="*/ 270352 h 540866"/>
                  <a:gd name="connsiteX8" fmla="*/ 270676 w 270676"/>
                  <a:gd name="connsiteY8" fmla="*/ 0 h 54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0676" h="540866">
                    <a:moveTo>
                      <a:pt x="270676" y="0"/>
                    </a:moveTo>
                    <a:lnTo>
                      <a:pt x="270676" y="270352"/>
                    </a:lnTo>
                    <a:lnTo>
                      <a:pt x="270514" y="270352"/>
                    </a:lnTo>
                    <a:lnTo>
                      <a:pt x="270514" y="274419"/>
                    </a:lnTo>
                    <a:cubicBezTo>
                      <a:pt x="270514" y="287107"/>
                      <a:pt x="270514" y="337859"/>
                      <a:pt x="270514" y="540866"/>
                    </a:cubicBezTo>
                    <a:cubicBezTo>
                      <a:pt x="139832" y="540866"/>
                      <a:pt x="30855" y="448114"/>
                      <a:pt x="5653" y="324752"/>
                    </a:cubicBezTo>
                    <a:lnTo>
                      <a:pt x="178" y="270352"/>
                    </a:lnTo>
                    <a:lnTo>
                      <a:pt x="0" y="270352"/>
                    </a:lnTo>
                    <a:cubicBezTo>
                      <a:pt x="0" y="121001"/>
                      <a:pt x="121146" y="0"/>
                      <a:pt x="2706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79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ody of water with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12AD3D97-62EC-D39F-BA68-D54F15AB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64"/>
          <a:stretch/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GRADIENT" hidden="1">
            <a:extLst>
              <a:ext uri="{FF2B5EF4-FFF2-40B4-BE49-F238E27FC236}">
                <a16:creationId xmlns:a16="http://schemas.microsoft.com/office/drawing/2014/main" id="{D87AD212-A317-F24A-8260-D6A5844F17D4}"/>
              </a:ext>
            </a:extLst>
          </p:cNvPr>
          <p:cNvSpPr/>
          <p:nvPr/>
        </p:nvSpPr>
        <p:spPr>
          <a:xfrm>
            <a:off x="0" y="1"/>
            <a:ext cx="12191999" cy="685799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3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ADIENT">
            <a:extLst>
              <a:ext uri="{FF2B5EF4-FFF2-40B4-BE49-F238E27FC236}">
                <a16:creationId xmlns:a16="http://schemas.microsoft.com/office/drawing/2014/main" id="{3344D50B-9558-C5B0-BB7B-29F8C38BF43C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33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RADIENT">
            <a:extLst>
              <a:ext uri="{FF2B5EF4-FFF2-40B4-BE49-F238E27FC236}">
                <a16:creationId xmlns:a16="http://schemas.microsoft.com/office/drawing/2014/main" id="{5A9757A4-5B73-54E6-1DAD-C8067EF17F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47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22" y="4130301"/>
            <a:ext cx="5126851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4405" y="4349287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</a:t>
            </a:r>
            <a:r>
              <a:rPr lang="fr-FR" sz="1800" b="1" dirty="0" err="1">
                <a:latin typeface="Aktiv Grotesk" panose="020B0504020202020204"/>
              </a:rPr>
              <a:t>your</a:t>
            </a:r>
            <a:r>
              <a:rPr lang="fr-FR" sz="1800" b="1" dirty="0">
                <a:latin typeface="Aktiv Grotesk" panose="020B0504020202020204"/>
              </a:rPr>
              <a:t> message </a:t>
            </a:r>
            <a:r>
              <a:rPr lang="fr-FR" sz="1800" b="1" dirty="0" err="1">
                <a:latin typeface="Aktiv Grotesk" panose="020B0504020202020204"/>
              </a:rPr>
              <a:t>here</a:t>
            </a:r>
            <a:r>
              <a:rPr lang="fr-FR" sz="1800" b="1" dirty="0">
                <a:latin typeface="Aktiv Grotesk" panose="020B0504020202020204"/>
              </a:rPr>
              <a:t>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</a:t>
            </a:r>
            <a:r>
              <a:rPr lang="fr-FR" sz="1800" dirty="0" err="1">
                <a:latin typeface="Aktiv Grotesk" panose="020B0504020202020204"/>
              </a:rPr>
              <a:t>add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name</a:t>
            </a:r>
            <a:r>
              <a:rPr lang="fr-FR" sz="1800" dirty="0">
                <a:latin typeface="Aktiv Grotesk" panose="020B0504020202020204"/>
              </a:rPr>
              <a:t>,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session or </a:t>
            </a:r>
            <a:r>
              <a:rPr lang="fr-FR" sz="1800" dirty="0" err="1">
                <a:latin typeface="Aktiv Grotesk" panose="020B0504020202020204"/>
              </a:rPr>
              <a:t>any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other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wording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wish</a:t>
            </a:r>
            <a:r>
              <a:rPr lang="fr-FR" sz="1800" dirty="0">
                <a:latin typeface="Aktiv Grotesk" panose="020B0504020202020204"/>
              </a:rPr>
              <a:t>. </a:t>
            </a:r>
            <a:r>
              <a:rPr lang="fr-FR" sz="1800" dirty="0" err="1">
                <a:latin typeface="Aktiv Grotesk" panose="020B0504020202020204"/>
              </a:rPr>
              <a:t>Reduce</a:t>
            </a:r>
            <a:r>
              <a:rPr lang="fr-FR" sz="1800" dirty="0">
                <a:latin typeface="Aktiv Grotesk" panose="020B0504020202020204"/>
              </a:rPr>
              <a:t> font size as </a:t>
            </a:r>
            <a:r>
              <a:rPr lang="fr-FR" sz="1800" dirty="0" err="1">
                <a:latin typeface="Aktiv Grotesk" panose="020B0504020202020204"/>
              </a:rPr>
              <a:t>needed</a:t>
            </a:r>
            <a:r>
              <a:rPr lang="fr-FR" sz="1800" dirty="0">
                <a:latin typeface="Aktiv Grotesk" panose="020B0504020202020204"/>
              </a:rPr>
              <a:t>.</a:t>
            </a:r>
          </a:p>
        </p:txBody>
      </p:sp>
      <p:sp>
        <p:nvSpPr>
          <p:cNvPr id="15" name="Location, Dates">
            <a:extLst>
              <a:ext uri="{FF2B5EF4-FFF2-40B4-BE49-F238E27FC236}">
                <a16:creationId xmlns:a16="http://schemas.microsoft.com/office/drawing/2014/main" id="{CF9D597D-E23D-D519-F06D-E0250840F9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5137" y="3040902"/>
            <a:ext cx="476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Xiamen, China </a:t>
            </a:r>
          </a:p>
          <a:p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14-16 October 2025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B3C006-FB80-C4A2-BB3F-5B7E11F856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791346" y="473001"/>
            <a:ext cx="4673599" cy="467920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0FE42-C3C5-40B6-B541-0FDB5D4BDC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</p:nvPr>
        </p:nvPicPr>
        <p:blipFill rotWithShape="1">
          <a:blip r:embed="rId4"/>
          <a:srcRect/>
          <a:stretch/>
        </p:blipFill>
        <p:spPr>
          <a:xfrm>
            <a:off x="625555" y="504489"/>
            <a:ext cx="3528211" cy="2239768"/>
          </a:xfrm>
          <a:prstGeom prst="rect">
            <a:avLst/>
          </a:prstGeom>
        </p:spPr>
      </p:pic>
      <p:sp>
        <p:nvSpPr>
          <p:cNvPr id="17" name="IATA logo">
            <a:extLst>
              <a:ext uri="{FF2B5EF4-FFF2-40B4-BE49-F238E27FC236}">
                <a16:creationId xmlns:a16="http://schemas.microsoft.com/office/drawing/2014/main" id="{605100F6-4FD1-875F-1456-CF73793A9A2B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084316" y="5377997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8" name="Host airline">
            <a:extLst>
              <a:ext uri="{FF2B5EF4-FFF2-40B4-BE49-F238E27FC236}">
                <a16:creationId xmlns:a16="http://schemas.microsoft.com/office/drawing/2014/main" id="{67EABA69-C240-DF47-5E3E-13EAFCC52D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2622" y="5403043"/>
            <a:ext cx="1153269" cy="67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ktiv Grotesk Medium" panose="020B05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ktiv Grotesk Medium" panose="020B0504020202020204" pitchFamily="34" charset="0"/>
              <a:buChar char="▪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Host airline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3A5E5A-4EA5-DEC9-6B29-3DCAD7E756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-422" t="-11030" r="-693" b="-32421"/>
          <a:stretch/>
        </p:blipFill>
        <p:spPr>
          <a:xfrm>
            <a:off x="7508912" y="5769861"/>
            <a:ext cx="2380691" cy="9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0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dy of water with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82CDAD0E-A87D-C975-8195-41FFB6444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64"/>
          <a:stretch/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GRADIENT" hidden="1">
            <a:extLst>
              <a:ext uri="{FF2B5EF4-FFF2-40B4-BE49-F238E27FC236}">
                <a16:creationId xmlns:a16="http://schemas.microsoft.com/office/drawing/2014/main" id="{05063832-4B39-401E-348C-4B0DCDD2D97B}"/>
              </a:ext>
            </a:extLst>
          </p:cNvPr>
          <p:cNvSpPr/>
          <p:nvPr/>
        </p:nvSpPr>
        <p:spPr>
          <a:xfrm>
            <a:off x="0" y="1"/>
            <a:ext cx="12191999" cy="685799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3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ADIENT">
            <a:extLst>
              <a:ext uri="{FF2B5EF4-FFF2-40B4-BE49-F238E27FC236}">
                <a16:creationId xmlns:a16="http://schemas.microsoft.com/office/drawing/2014/main" id="{B44F750B-542A-5643-1253-7B489CA287B0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33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RADIENT">
            <a:extLst>
              <a:ext uri="{FF2B5EF4-FFF2-40B4-BE49-F238E27FC236}">
                <a16:creationId xmlns:a16="http://schemas.microsoft.com/office/drawing/2014/main" id="{47925D75-DF59-51AE-F098-58C70487A7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47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ocation, Dates">
            <a:extLst>
              <a:ext uri="{FF2B5EF4-FFF2-40B4-BE49-F238E27FC236}">
                <a16:creationId xmlns:a16="http://schemas.microsoft.com/office/drawing/2014/main" id="{368613E9-8E38-A391-1B4E-D345E6DD64A4}"/>
              </a:ext>
            </a:extLst>
          </p:cNvPr>
          <p:cNvSpPr txBox="1"/>
          <p:nvPr/>
        </p:nvSpPr>
        <p:spPr>
          <a:xfrm>
            <a:off x="494207" y="3084104"/>
            <a:ext cx="5021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Xiamen, China </a:t>
            </a:r>
          </a:p>
          <a:p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14-16 October 2025</a:t>
            </a:r>
          </a:p>
        </p:txBody>
      </p:sp>
      <p:sp>
        <p:nvSpPr>
          <p:cNvPr id="20" name="Join me">
            <a:extLst>
              <a:ext uri="{FF2B5EF4-FFF2-40B4-BE49-F238E27FC236}">
                <a16:creationId xmlns:a16="http://schemas.microsoft.com/office/drawing/2014/main" id="{3AEA561C-FDFF-CCBC-88F5-F891CB5B4C91}"/>
              </a:ext>
            </a:extLst>
          </p:cNvPr>
          <p:cNvSpPr txBox="1"/>
          <p:nvPr/>
        </p:nvSpPr>
        <p:spPr>
          <a:xfrm>
            <a:off x="476250" y="4975328"/>
            <a:ext cx="71945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chemeClr val="bg1"/>
                </a:solidFill>
                <a:effectLst/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JOIN ME AT</a:t>
            </a:r>
          </a:p>
          <a:p>
            <a:r>
              <a:rPr lang="en-US" sz="4800" b="1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THE WSOC 2025!</a:t>
            </a:r>
            <a:endParaRPr lang="en-US" sz="4800" dirty="0">
              <a:solidFill>
                <a:schemeClr val="bg1"/>
              </a:solidFill>
              <a:latin typeface="Aktiv Grotesk Medium" panose="020B0504020202020204" pitchFamily="34" charset="0"/>
              <a:ea typeface="Aktiv Grotesk Medium" panose="020B0504020202020204" pitchFamily="34" charset="0"/>
              <a:cs typeface="Aktiv Grotesk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386AB-5022-9E58-F527-182406FDB3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/>
          <a:stretch/>
        </p:blipFill>
        <p:spPr>
          <a:xfrm>
            <a:off x="627221" y="504488"/>
            <a:ext cx="3528209" cy="2239767"/>
          </a:xfrm>
          <a:prstGeom prst="rect">
            <a:avLst/>
          </a:prstGeom>
        </p:spPr>
      </p:pic>
      <p:sp>
        <p:nvSpPr>
          <p:cNvPr id="8" name="IATA logo">
            <a:extLst>
              <a:ext uri="{FF2B5EF4-FFF2-40B4-BE49-F238E27FC236}">
                <a16:creationId xmlns:a16="http://schemas.microsoft.com/office/drawing/2014/main" id="{CB2A683E-81B2-7836-5A01-FB52C46819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84316" y="5377997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Host airline">
            <a:extLst>
              <a:ext uri="{FF2B5EF4-FFF2-40B4-BE49-F238E27FC236}">
                <a16:creationId xmlns:a16="http://schemas.microsoft.com/office/drawing/2014/main" id="{6427D329-252D-1B8D-89A7-1A91038A8D2A}"/>
              </a:ext>
            </a:extLst>
          </p:cNvPr>
          <p:cNvSpPr txBox="1">
            <a:spLocks/>
          </p:cNvSpPr>
          <p:nvPr/>
        </p:nvSpPr>
        <p:spPr>
          <a:xfrm>
            <a:off x="8122622" y="5403043"/>
            <a:ext cx="1153269" cy="67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ktiv Grotesk Medium" panose="020B05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ktiv Grotesk Medium" panose="020B0504020202020204" pitchFamily="34" charset="0"/>
              <a:buChar char="▪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Host airline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71CC6D-793A-45D9-9A5D-4A0CAC0DB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22" t="-11030" r="-693" b="-32421"/>
          <a:stretch/>
        </p:blipFill>
        <p:spPr>
          <a:xfrm>
            <a:off x="7508912" y="5769861"/>
            <a:ext cx="2380691" cy="9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6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WORLD-SAFETY-AND-OPERATIONS-CONFERENCE_RGB_ForPPT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WORLD-SAFETY-AND-OPERATIONS-CONFERENCE_RGB_ForPPT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WORLD-SAFETY-AND-OPERATIONS-CONFERENCE_RGB_ForPPT.p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faaae9-dc8c-459f-a92e-1529c78bcbdb">
      <Terms xmlns="http://schemas.microsoft.com/office/infopath/2007/PartnerControls"/>
    </lcf76f155ced4ddcb4097134ff3c332f>
    <TaxCatchAll xmlns="da655568-1247-43c7-b5ce-0d71de2fb494" xsi:nil="true"/>
    <SharedWithUsers xmlns="86e16ca4-215f-4354-b2b5-4fac53992da1">
      <UserInfo>
        <DisplayName>Katie Erofeeva</DisplayName>
        <AccountId>90</AccountId>
        <AccountType/>
      </UserInfo>
      <UserInfo>
        <DisplayName>Kim Wee</DisplayName>
        <AccountId>51</AccountId>
        <AccountType/>
      </UserInfo>
      <UserInfo>
        <DisplayName>Macarena Losada</DisplayName>
        <AccountId>87</AccountId>
        <AccountType/>
      </UserInfo>
    </SharedWithUsers>
    <Teammemberincharge xmlns="4ffaaae9-dc8c-459f-a92e-1529c78bcbd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5BE1AB82ED949983D4C3BEFB295AA" ma:contentTypeVersion="19" ma:contentTypeDescription="Create a new document." ma:contentTypeScope="" ma:versionID="c14082f75fa0f0474eca9088e1a17ed9">
  <xsd:schema xmlns:xsd="http://www.w3.org/2001/XMLSchema" xmlns:xs="http://www.w3.org/2001/XMLSchema" xmlns:p="http://schemas.microsoft.com/office/2006/metadata/properties" xmlns:ns2="4ffaaae9-dc8c-459f-a92e-1529c78bcbdb" xmlns:ns3="86e16ca4-215f-4354-b2b5-4fac53992da1" xmlns:ns4="da655568-1247-43c7-b5ce-0d71de2fb494" targetNamespace="http://schemas.microsoft.com/office/2006/metadata/properties" ma:root="true" ma:fieldsID="975ce81d237c2fc5c3e2222343c5fc28" ns2:_="" ns3:_="" ns4:_="">
    <xsd:import namespace="4ffaaae9-dc8c-459f-a92e-1529c78bcbdb"/>
    <xsd:import namespace="86e16ca4-215f-4354-b2b5-4fac53992da1"/>
    <xsd:import namespace="da655568-1247-43c7-b5ce-0d71de2fb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Location" minOccurs="0"/>
                <xsd:element ref="ns2:Teammemberincharg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aae9-dc8c-459f-a92e-1529c78bc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eammemberincharge" ma:index="24" nillable="true" ma:displayName="Team member in charge" ma:format="Dropdown" ma:internalName="Teammemberincharg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16ca4-215f-4354-b2b5-4fac53992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55568-1247-43c7-b5ce-0d71de2fb49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047f723-34d2-452b-a2e8-72a6afe5340e}" ma:internalName="TaxCatchAll" ma:showField="CatchAllData" ma:web="86e16ca4-215f-4354-b2b5-4fac53992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8825FB-E388-4F1F-8116-2A8A65DD839A}">
  <ds:schemaRefs>
    <ds:schemaRef ds:uri="http://purl.org/dc/terms/"/>
    <ds:schemaRef ds:uri="da655568-1247-43c7-b5ce-0d71de2fb494"/>
    <ds:schemaRef ds:uri="http://purl.org/dc/dcmitype/"/>
    <ds:schemaRef ds:uri="http://purl.org/dc/elements/1.1/"/>
    <ds:schemaRef ds:uri="86e16ca4-215f-4354-b2b5-4fac53992da1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4ffaaae9-dc8c-459f-a92e-1529c78bcbd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48A618-3DC1-4085-AFA7-457ABC6959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6BBB40-0D38-46DA-9128-BB57A644CD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faaae9-dc8c-459f-a92e-1529c78bcbdb"/>
    <ds:schemaRef ds:uri="86e16ca4-215f-4354-b2b5-4fac53992da1"/>
    <ds:schemaRef ds:uri="da655568-1247-43c7-b5ce-0d71de2fb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d221784-72a8-4263-ac86-0ccc6b152cd8}" enabled="0" method="" siteId="{ad221784-72a8-4263-ac86-0ccc6b152cd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147</Words>
  <Application>Microsoft Office PowerPoint</Application>
  <PresentationFormat>Widescreen</PresentationFormat>
  <Paragraphs>21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Aktiv Grotesk</vt:lpstr>
      <vt:lpstr>Aktiv Grotesk Medium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CNS Advocacy Kit</dc:title>
  <dc:creator>DeSantis, Christina</dc:creator>
  <cp:lastModifiedBy>Katie Erofeeva</cp:lastModifiedBy>
  <cp:revision>3</cp:revision>
  <dcterms:created xsi:type="dcterms:W3CDTF">2021-04-21T15:11:41Z</dcterms:created>
  <dcterms:modified xsi:type="dcterms:W3CDTF">2025-05-23T10:10:32Z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bab825-a111-45e4-86a1-18cee0005896_Enabled">
    <vt:lpwstr>true</vt:lpwstr>
  </property>
  <property fmtid="{D5CDD505-2E9C-101B-9397-08002B2CF9AE}" pid="3" name="MSIP_Label_2bbab825-a111-45e4-86a1-18cee0005896_SetDate">
    <vt:lpwstr>2021-04-21T15:11:42Z</vt:lpwstr>
  </property>
  <property fmtid="{D5CDD505-2E9C-101B-9397-08002B2CF9AE}" pid="4" name="MSIP_Label_2bbab825-a111-45e4-86a1-18cee0005896_Method">
    <vt:lpwstr>Standard</vt:lpwstr>
  </property>
  <property fmtid="{D5CDD505-2E9C-101B-9397-08002B2CF9AE}" pid="5" name="MSIP_Label_2bbab825-a111-45e4-86a1-18cee0005896_Name">
    <vt:lpwstr>2bbab825-a111-45e4-86a1-18cee0005896</vt:lpwstr>
  </property>
  <property fmtid="{D5CDD505-2E9C-101B-9397-08002B2CF9AE}" pid="6" name="MSIP_Label_2bbab825-a111-45e4-86a1-18cee0005896_SiteId">
    <vt:lpwstr>2567d566-604c-408a-8a60-55d0dc9d9d6b</vt:lpwstr>
  </property>
  <property fmtid="{D5CDD505-2E9C-101B-9397-08002B2CF9AE}" pid="7" name="MSIP_Label_2bbab825-a111-45e4-86a1-18cee0005896_ActionId">
    <vt:lpwstr>bd1f98e2-eeee-4e66-acd1-aec6dc875dae</vt:lpwstr>
  </property>
  <property fmtid="{D5CDD505-2E9C-101B-9397-08002B2CF9AE}" pid="8" name="MSIP_Label_2bbab825-a111-45e4-86a1-18cee000589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Information Classification: General</vt:lpwstr>
  </property>
  <property fmtid="{D5CDD505-2E9C-101B-9397-08002B2CF9AE}" pid="11" name="ContentTypeId">
    <vt:lpwstr>0x01010076B04D6D81962F47AAF1D800DA62A21D</vt:lpwstr>
  </property>
  <property fmtid="{D5CDD505-2E9C-101B-9397-08002B2CF9AE}" pid="12" name="MediaServiceImageTags">
    <vt:lpwstr/>
  </property>
  <property fmtid="{D5CDD505-2E9C-101B-9397-08002B2CF9AE}" pid="13" name="Order">
    <vt:lpwstr>299200.000000000</vt:lpwstr>
  </property>
  <property fmtid="{D5CDD505-2E9C-101B-9397-08002B2CF9AE}" pid="14" name="xd_ProgID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/>
  </property>
  <property fmtid="{D5CDD505-2E9C-101B-9397-08002B2CF9AE}" pid="18" name="TriggerFlowInfo">
    <vt:lpwstr/>
  </property>
  <property fmtid="{D5CDD505-2E9C-101B-9397-08002B2CF9AE}" pid="19" name="xd_Signature">
    <vt:lpwstr/>
  </property>
  <property fmtid="{D5CDD505-2E9C-101B-9397-08002B2CF9AE}" pid="20" name="SharedWithUsers">
    <vt:lpwstr>90;#Katie Erofeeva;#51;#Kim Wee;#87;#Macarena Losada</vt:lpwstr>
  </property>
</Properties>
</file>