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87" r:id="rId6"/>
    <p:sldId id="290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632"/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9F8FB-CAC2-48B8-A1A1-B4F9CEE8310B}" v="4" dt="2026-04-15T08:38:44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1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EBE0-D9F5-40A4-9B75-7CDE05D9BA8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49210-A115-4A3B-A55C-A8D54F423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942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06468-B178-8E22-BEAA-ADAA8B8636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iata.org/en/events/all/world-data-symposiu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7F00-4ED8-1B71-E914-C3B6117E5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RADIENT 1" hidden="1">
            <a:extLst>
              <a:ext uri="{FF2B5EF4-FFF2-40B4-BE49-F238E27FC236}">
                <a16:creationId xmlns:a16="http://schemas.microsoft.com/office/drawing/2014/main" id="{4B8FD893-D988-594C-A568-5BCEC575C5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48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DIENT 2" hidden="1">
            <a:extLst>
              <a:ext uri="{FF2B5EF4-FFF2-40B4-BE49-F238E27FC236}">
                <a16:creationId xmlns:a16="http://schemas.microsoft.com/office/drawing/2014/main" id="{5343F856-735D-0D8B-B6CD-1BC341BC4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2000"/>
                </a:schemeClr>
              </a:gs>
              <a:gs pos="48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71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  <p:sp>
        <p:nvSpPr>
          <p:cNvPr id="35" name="IATA" hidden="1">
            <a:extLst>
              <a:ext uri="{FF2B5EF4-FFF2-40B4-BE49-F238E27FC236}">
                <a16:creationId xmlns:a16="http://schemas.microsoft.com/office/drawing/2014/main" id="{32CEF7D5-037E-404D-B964-AAAAD721CD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28" hidden="1">
            <a:extLst>
              <a:ext uri="{FF2B5EF4-FFF2-40B4-BE49-F238E27FC236}">
                <a16:creationId xmlns:a16="http://schemas.microsoft.com/office/drawing/2014/main" id="{B17441FC-E40F-196E-0302-C494946304D3}"/>
              </a:ext>
            </a:extLst>
          </p:cNvPr>
          <p:cNvSpPr txBox="1">
            <a:spLocks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ktiv Grotesk"/>
              </a:rPr>
              <a:t>#IATAWDS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72A9F-73E8-241D-EFAA-B7226B8D39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368300"/>
            <a:ext cx="2931585" cy="2361826"/>
          </a:xfrm>
          <a:prstGeom prst="rect">
            <a:avLst/>
          </a:prstGeom>
        </p:spPr>
      </p:pic>
      <p:sp>
        <p:nvSpPr>
          <p:cNvPr id="9" name="Subtitle 30" hidden="1">
            <a:extLst>
              <a:ext uri="{FF2B5EF4-FFF2-40B4-BE49-F238E27FC236}">
                <a16:creationId xmlns:a16="http://schemas.microsoft.com/office/drawing/2014/main" id="{1E09653F-C65E-9D9C-E024-82848600339D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New Delhi, India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8 - 9 April 2027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WDS!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WDS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website!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0CF65E-F36B-923F-0D78-75E98D31476B}"/>
              </a:ext>
            </a:extLst>
          </p:cNvPr>
          <p:cNvGrpSpPr/>
          <p:nvPr/>
        </p:nvGrpSpPr>
        <p:grpSpPr>
          <a:xfrm>
            <a:off x="3964154" y="3871416"/>
            <a:ext cx="3831892" cy="2154949"/>
            <a:chOff x="3964154" y="3871416"/>
            <a:chExt cx="3831892" cy="21549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6F956C-65DF-1CB1-13C2-ED289FB65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4154" y="3871416"/>
              <a:ext cx="3831892" cy="215494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2C4DE3-69CA-807D-0911-8E7068C2CD88}"/>
                </a:ext>
              </a:extLst>
            </p:cNvPr>
            <p:cNvGrpSpPr/>
            <p:nvPr/>
          </p:nvGrpSpPr>
          <p:grpSpPr>
            <a:xfrm>
              <a:off x="6559644" y="4067143"/>
              <a:ext cx="582267" cy="1087771"/>
              <a:chOff x="1625157" y="797455"/>
              <a:chExt cx="991732" cy="1979947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3EC7A20-0DEC-0645-5D3D-C34564550892}"/>
                  </a:ext>
                </a:extLst>
              </p:cNvPr>
              <p:cNvSpPr/>
              <p:nvPr/>
            </p:nvSpPr>
            <p:spPr bwMode="auto">
              <a:xfrm flipH="1">
                <a:off x="1626302" y="1790382"/>
                <a:ext cx="985835" cy="987020"/>
              </a:xfrm>
              <a:custGeom>
                <a:avLst/>
                <a:gdLst>
                  <a:gd name="T0" fmla="*/ 0 w 3326"/>
                  <a:gd name="T1" fmla="*/ 0 h 3330"/>
                  <a:gd name="T2" fmla="*/ 0 w 3326"/>
                  <a:gd name="T3" fmla="*/ 1665 h 3330"/>
                  <a:gd name="T4" fmla="*/ 1109 w 3326"/>
                  <a:gd name="T5" fmla="*/ 1665 h 3330"/>
                  <a:gd name="T6" fmla="*/ 1109 w 3326"/>
                  <a:gd name="T7" fmla="*/ 3330 h 3330"/>
                  <a:gd name="T8" fmla="*/ 3326 w 3326"/>
                  <a:gd name="T9" fmla="*/ 3330 h 3330"/>
                  <a:gd name="T10" fmla="*/ 3326 w 3326"/>
                  <a:gd name="T11" fmla="*/ 0 h 3330"/>
                  <a:gd name="T12" fmla="*/ 0 w 3326"/>
                  <a:gd name="T13" fmla="*/ 0 h 3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6" h="3330">
                    <a:moveTo>
                      <a:pt x="0" y="0"/>
                    </a:moveTo>
                    <a:lnTo>
                      <a:pt x="0" y="1665"/>
                    </a:lnTo>
                    <a:lnTo>
                      <a:pt x="1109" y="1665"/>
                    </a:lnTo>
                    <a:lnTo>
                      <a:pt x="1109" y="3330"/>
                    </a:lnTo>
                    <a:lnTo>
                      <a:pt x="3326" y="3330"/>
                    </a:lnTo>
                    <a:lnTo>
                      <a:pt x="3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99B2EFC-BB00-6078-87C9-490911550EE5}"/>
                  </a:ext>
                </a:extLst>
              </p:cNvPr>
              <p:cNvSpPr/>
              <p:nvPr/>
            </p:nvSpPr>
            <p:spPr bwMode="auto">
              <a:xfrm>
                <a:off x="1625157" y="797455"/>
                <a:ext cx="991732" cy="9929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305E5-EA07-2F71-C739-3D5690FB1A2D}"/>
                  </a:ext>
                </a:extLst>
              </p:cNvPr>
              <p:cNvSpPr/>
              <p:nvPr/>
            </p:nvSpPr>
            <p:spPr bwMode="auto">
              <a:xfrm rot="16200000">
                <a:off x="2004015" y="1333413"/>
                <a:ext cx="230410" cy="460404"/>
              </a:xfrm>
              <a:custGeom>
                <a:avLst/>
                <a:gdLst>
                  <a:gd name="connsiteX0" fmla="*/ 270676 w 270676"/>
                  <a:gd name="connsiteY0" fmla="*/ 0 h 540866"/>
                  <a:gd name="connsiteX1" fmla="*/ 270676 w 270676"/>
                  <a:gd name="connsiteY1" fmla="*/ 270352 h 540866"/>
                  <a:gd name="connsiteX2" fmla="*/ 270514 w 270676"/>
                  <a:gd name="connsiteY2" fmla="*/ 270352 h 540866"/>
                  <a:gd name="connsiteX3" fmla="*/ 270514 w 270676"/>
                  <a:gd name="connsiteY3" fmla="*/ 274419 h 540866"/>
                  <a:gd name="connsiteX4" fmla="*/ 270514 w 270676"/>
                  <a:gd name="connsiteY4" fmla="*/ 540866 h 540866"/>
                  <a:gd name="connsiteX5" fmla="*/ 5653 w 270676"/>
                  <a:gd name="connsiteY5" fmla="*/ 324752 h 540866"/>
                  <a:gd name="connsiteX6" fmla="*/ 178 w 270676"/>
                  <a:gd name="connsiteY6" fmla="*/ 270352 h 540866"/>
                  <a:gd name="connsiteX7" fmla="*/ 0 w 270676"/>
                  <a:gd name="connsiteY7" fmla="*/ 270352 h 540866"/>
                  <a:gd name="connsiteX8" fmla="*/ 270676 w 270676"/>
                  <a:gd name="connsiteY8" fmla="*/ 0 h 54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676" h="540866">
                    <a:moveTo>
                      <a:pt x="270676" y="0"/>
                    </a:moveTo>
                    <a:lnTo>
                      <a:pt x="270676" y="270352"/>
                    </a:lnTo>
                    <a:lnTo>
                      <a:pt x="270514" y="270352"/>
                    </a:lnTo>
                    <a:lnTo>
                      <a:pt x="270514" y="274419"/>
                    </a:lnTo>
                    <a:cubicBezTo>
                      <a:pt x="270514" y="287107"/>
                      <a:pt x="270514" y="337859"/>
                      <a:pt x="270514" y="540866"/>
                    </a:cubicBezTo>
                    <a:cubicBezTo>
                      <a:pt x="139832" y="540866"/>
                      <a:pt x="30855" y="448114"/>
                      <a:pt x="5653" y="324752"/>
                    </a:cubicBezTo>
                    <a:lnTo>
                      <a:pt x="178" y="270352"/>
                    </a:lnTo>
                    <a:lnTo>
                      <a:pt x="0" y="270352"/>
                    </a:lnTo>
                    <a:cubicBezTo>
                      <a:pt x="0" y="121001"/>
                      <a:pt x="121146" y="0"/>
                      <a:pt x="270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21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RADIENT" hidden="1">
            <a:extLst>
              <a:ext uri="{FF2B5EF4-FFF2-40B4-BE49-F238E27FC236}">
                <a16:creationId xmlns:a16="http://schemas.microsoft.com/office/drawing/2014/main" id="{366FB2E1-5E49-085D-7279-B0062D39D8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RADIENT" hidden="1">
            <a:extLst>
              <a:ext uri="{FF2B5EF4-FFF2-40B4-BE49-F238E27FC236}">
                <a16:creationId xmlns:a16="http://schemas.microsoft.com/office/drawing/2014/main" id="{EB13819F-B49E-D35D-0D0C-BC851B9E8AC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ktiv Grotesk" panose="020B0504020202020204"/>
              </a:rPr>
              <a:t>Type </a:t>
            </a:r>
            <a:r>
              <a:rPr lang="fr-FR" b="1" dirty="0" err="1">
                <a:latin typeface="Aktiv Grotesk" panose="020B0504020202020204"/>
              </a:rPr>
              <a:t>your</a:t>
            </a:r>
            <a:r>
              <a:rPr lang="fr-FR" b="1" dirty="0">
                <a:latin typeface="Aktiv Grotesk" panose="020B0504020202020204"/>
              </a:rPr>
              <a:t> message </a:t>
            </a:r>
            <a:r>
              <a:rPr lang="fr-FR" b="1" dirty="0" err="1">
                <a:latin typeface="Aktiv Grotesk" panose="020B0504020202020204"/>
              </a:rPr>
              <a:t>here</a:t>
            </a:r>
            <a:r>
              <a:rPr lang="fr-FR" b="1" dirty="0">
                <a:latin typeface="Aktiv Grotesk" panose="020B0504020202020204"/>
              </a:rPr>
              <a:t> </a:t>
            </a:r>
            <a:r>
              <a:rPr lang="fr-FR" dirty="0">
                <a:latin typeface="Aktiv Grotesk" panose="020B0504020202020204"/>
              </a:rPr>
              <a:t>…</a:t>
            </a:r>
            <a:br>
              <a:rPr lang="fr-FR" dirty="0">
                <a:latin typeface="Aktiv Grotesk" panose="020B0504020202020204"/>
              </a:rPr>
            </a:br>
            <a:r>
              <a:rPr lang="fr-FR" dirty="0">
                <a:latin typeface="Aktiv Grotesk" panose="020B0504020202020204"/>
              </a:rPr>
              <a:t>You can </a:t>
            </a:r>
            <a:r>
              <a:rPr lang="fr-FR" dirty="0" err="1">
                <a:latin typeface="Aktiv Grotesk" panose="020B0504020202020204"/>
              </a:rPr>
              <a:t>add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your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name</a:t>
            </a:r>
            <a:r>
              <a:rPr lang="fr-FR" dirty="0">
                <a:latin typeface="Aktiv Grotesk" panose="020B0504020202020204"/>
              </a:rPr>
              <a:t>, </a:t>
            </a:r>
            <a:r>
              <a:rPr lang="fr-FR" dirty="0" err="1">
                <a:latin typeface="Aktiv Grotesk" panose="020B0504020202020204"/>
              </a:rPr>
              <a:t>your</a:t>
            </a:r>
            <a:r>
              <a:rPr lang="fr-FR" dirty="0">
                <a:latin typeface="Aktiv Grotesk" panose="020B0504020202020204"/>
              </a:rPr>
              <a:t> session or </a:t>
            </a:r>
            <a:r>
              <a:rPr lang="fr-FR" dirty="0" err="1">
                <a:latin typeface="Aktiv Grotesk" panose="020B0504020202020204"/>
              </a:rPr>
              <a:t>any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other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wording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you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wish</a:t>
            </a:r>
            <a:r>
              <a:rPr lang="fr-FR" dirty="0">
                <a:latin typeface="Aktiv Grotesk" panose="020B0504020202020204"/>
              </a:rPr>
              <a:t>. </a:t>
            </a:r>
            <a:r>
              <a:rPr lang="fr-FR" dirty="0" err="1">
                <a:latin typeface="Aktiv Grotesk" panose="020B0504020202020204"/>
              </a:rPr>
              <a:t>Reduce</a:t>
            </a:r>
            <a:r>
              <a:rPr lang="fr-FR" dirty="0">
                <a:latin typeface="Aktiv Grotesk" panose="020B0504020202020204"/>
              </a:rPr>
              <a:t> font size as </a:t>
            </a:r>
            <a:r>
              <a:rPr lang="fr-FR" dirty="0" err="1">
                <a:latin typeface="Aktiv Grotesk" panose="020B0504020202020204"/>
              </a:rPr>
              <a:t>needed</a:t>
            </a:r>
            <a:r>
              <a:rPr lang="fr-FR" dirty="0">
                <a:latin typeface="Aktiv Grotesk" panose="020B0504020202020204"/>
              </a:rPr>
              <a:t>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Subtitle 30" hidden="1">
            <a:extLst>
              <a:ext uri="{FF2B5EF4-FFF2-40B4-BE49-F238E27FC236}">
                <a16:creationId xmlns:a16="http://schemas.microsoft.com/office/drawing/2014/main" id="{1FCC11C5-30B0-29D7-2555-EE00887DAECF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New Delhi, India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8 - 9 April 2027</a:t>
            </a:r>
          </a:p>
        </p:txBody>
      </p:sp>
      <p:sp>
        <p:nvSpPr>
          <p:cNvPr id="16" name="TextBox 15" hidden="1">
            <a:extLst>
              <a:ext uri="{FF2B5EF4-FFF2-40B4-BE49-F238E27FC236}">
                <a16:creationId xmlns:a16="http://schemas.microsoft.com/office/drawing/2014/main" id="{FC70801A-6C30-BF7B-B708-9C1025803BF8}"/>
              </a:ext>
            </a:extLst>
          </p:cNvPr>
          <p:cNvSpPr txBox="1"/>
          <p:nvPr/>
        </p:nvSpPr>
        <p:spPr>
          <a:xfrm>
            <a:off x="499413" y="6120368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  <a:latin typeface="Aktiv Grotesk"/>
              </a:rPr>
              <a:t>#IATAWDS</a:t>
            </a:r>
          </a:p>
        </p:txBody>
      </p:sp>
      <p:sp>
        <p:nvSpPr>
          <p:cNvPr id="4" name="GRADIENT 1" hidden="1">
            <a:extLst>
              <a:ext uri="{FF2B5EF4-FFF2-40B4-BE49-F238E27FC236}">
                <a16:creationId xmlns:a16="http://schemas.microsoft.com/office/drawing/2014/main" id="{3DFFCCB3-9DEF-5217-C7D5-BADF0819A4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48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ATA" hidden="1">
            <a:extLst>
              <a:ext uri="{FF2B5EF4-FFF2-40B4-BE49-F238E27FC236}">
                <a16:creationId xmlns:a16="http://schemas.microsoft.com/office/drawing/2014/main" id="{0F224D8B-1401-01AD-2E1E-298C86859C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DC9F6D-E9BF-390B-B9FE-E97FFFA44C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368300"/>
            <a:ext cx="2931585" cy="23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9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36F5C-5576-D71A-6CAC-0F5AFB065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A3B5E9AE-3906-EA3C-1B42-B87C927B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RADIENT" hidden="1">
            <a:extLst>
              <a:ext uri="{FF2B5EF4-FFF2-40B4-BE49-F238E27FC236}">
                <a16:creationId xmlns:a16="http://schemas.microsoft.com/office/drawing/2014/main" id="{59810F6B-A867-F079-E434-29F36E90A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RADIENT" hidden="1">
            <a:extLst>
              <a:ext uri="{FF2B5EF4-FFF2-40B4-BE49-F238E27FC236}">
                <a16:creationId xmlns:a16="http://schemas.microsoft.com/office/drawing/2014/main" id="{CAC0E673-B7F2-E615-D2BA-1E50E11AB11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 hidden="1">
            <a:extLst>
              <a:ext uri="{FF2B5EF4-FFF2-40B4-BE49-F238E27FC236}">
                <a16:creationId xmlns:a16="http://schemas.microsoft.com/office/drawing/2014/main" id="{73313FE1-30E2-347A-7318-8322950E5091}"/>
              </a:ext>
            </a:extLst>
          </p:cNvPr>
          <p:cNvSpPr txBox="1"/>
          <p:nvPr/>
        </p:nvSpPr>
        <p:spPr>
          <a:xfrm>
            <a:off x="499413" y="6120368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  <a:latin typeface="Aktiv Grotesk"/>
              </a:rPr>
              <a:t>#IATAWDS</a:t>
            </a:r>
          </a:p>
        </p:txBody>
      </p:sp>
      <p:sp>
        <p:nvSpPr>
          <p:cNvPr id="30" name="Subtitle 30" hidden="1">
            <a:extLst>
              <a:ext uri="{FF2B5EF4-FFF2-40B4-BE49-F238E27FC236}">
                <a16:creationId xmlns:a16="http://schemas.microsoft.com/office/drawing/2014/main" id="{E8C0DF16-4138-47DE-6D3B-13ED07B5D183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New Delhi, India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8 - 9 </a:t>
            </a:r>
            <a:r>
              <a:rPr lang="it-IT" sz="2400" b="1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April 2027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" name="Title" hidden="1">
            <a:extLst>
              <a:ext uri="{FF2B5EF4-FFF2-40B4-BE49-F238E27FC236}">
                <a16:creationId xmlns:a16="http://schemas.microsoft.com/office/drawing/2014/main" id="{4FF02C09-FBBA-4B26-BE6F-CB20E9FB266E}"/>
              </a:ext>
            </a:extLst>
          </p:cNvPr>
          <p:cNvSpPr txBox="1"/>
          <p:nvPr/>
        </p:nvSpPr>
        <p:spPr>
          <a:xfrm>
            <a:off x="611715" y="4324411"/>
            <a:ext cx="5484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 </a:t>
            </a:r>
          </a:p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WDS 2027!</a:t>
            </a:r>
          </a:p>
        </p:txBody>
      </p:sp>
      <p:sp>
        <p:nvSpPr>
          <p:cNvPr id="3" name="GRADIENT 1" hidden="1">
            <a:extLst>
              <a:ext uri="{FF2B5EF4-FFF2-40B4-BE49-F238E27FC236}">
                <a16:creationId xmlns:a16="http://schemas.microsoft.com/office/drawing/2014/main" id="{8837BDFD-1BBA-6136-1FE6-404DDCE93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48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ATA" hidden="1">
            <a:extLst>
              <a:ext uri="{FF2B5EF4-FFF2-40B4-BE49-F238E27FC236}">
                <a16:creationId xmlns:a16="http://schemas.microsoft.com/office/drawing/2014/main" id="{E649A231-8958-2CF7-DF95-5D2E4CA033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DE8D788D-4F38-25C4-40B8-6F52E6BDEA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368300"/>
            <a:ext cx="2931585" cy="23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11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rnacek\AppData\Local\Temp\Templafy\PowerPointVsto\Assets\IATA-WORLD-DATA-SYMPOSIUM_RGB_ForPPT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rnacek\AppData\Local\Temp\Templafy\PowerPointVsto\Assets\IATA-WORLD-DATA-SYMPOSIUM_RGB_ForPPT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rnacek\AppData\Local\Temp\Templafy\PowerPointVsto\Assets\IATA-WORLD-DATA-SYMPOSIUM_RGB_ForPPT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a987ba-e605-4a3b-b31a-d49f7b212992">
      <Terms xmlns="http://schemas.microsoft.com/office/infopath/2007/PartnerControls"/>
    </lcf76f155ced4ddcb4097134ff3c332f>
    <TaxCatchAll xmlns="807f37fb-aba6-40cb-99a7-526962dd83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23B9A8476984FBDF7F60C8D333DA6" ma:contentTypeVersion="13" ma:contentTypeDescription="Create a new document." ma:contentTypeScope="" ma:versionID="6a7346b3b3360cb25ab124dcaa286c3e">
  <xsd:schema xmlns:xsd="http://www.w3.org/2001/XMLSchema" xmlns:xs="http://www.w3.org/2001/XMLSchema" xmlns:p="http://schemas.microsoft.com/office/2006/metadata/properties" xmlns:ns2="afa987ba-e605-4a3b-b31a-d49f7b212992" xmlns:ns3="807f37fb-aba6-40cb-99a7-526962dd83fd" targetNamespace="http://schemas.microsoft.com/office/2006/metadata/properties" ma:root="true" ma:fieldsID="b6243ec8cb6644b0d909353ac14e3162" ns2:_="" ns3:_="">
    <xsd:import namespace="afa987ba-e605-4a3b-b31a-d49f7b212992"/>
    <xsd:import namespace="807f37fb-aba6-40cb-99a7-526962dd8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987ba-e605-4a3b-b31a-d49f7b212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f37fb-aba6-40cb-99a7-526962dd83f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e032011-d82d-4864-8813-98892d1a618a}" ma:internalName="TaxCatchAll" ma:showField="CatchAllData" ma:web="807f37fb-aba6-40cb-99a7-526962dd8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183C6-7270-4AC2-9CD2-45B68A49FD3D}">
  <ds:schemaRefs>
    <ds:schemaRef ds:uri="afa987ba-e605-4a3b-b31a-d49f7b21299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07f37fb-aba6-40cb-99a7-526962dd83fd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ECA69F-23F6-43BD-A84B-9BC8D590D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987ba-e605-4a3b-b31a-d49f7b212992"/>
    <ds:schemaRef ds:uri="807f37fb-aba6-40cb-99a7-526962dd8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Gloria Asiimwe</cp:lastModifiedBy>
  <cp:revision>11</cp:revision>
  <dcterms:created xsi:type="dcterms:W3CDTF">2023-06-13T12:34:15Z</dcterms:created>
  <dcterms:modified xsi:type="dcterms:W3CDTF">2026-04-15T08:39:41Z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0x010100AD723B9A8476984FBDF7F60C8D333DA6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